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3" r:id="rId2"/>
    <p:sldId id="276" r:id="rId3"/>
    <p:sldId id="286" r:id="rId4"/>
    <p:sldId id="283" r:id="rId5"/>
    <p:sldId id="285" r:id="rId6"/>
    <p:sldId id="305" r:id="rId7"/>
    <p:sldId id="306" r:id="rId8"/>
    <p:sldId id="309" r:id="rId9"/>
    <p:sldId id="308" r:id="rId10"/>
    <p:sldId id="307" r:id="rId11"/>
    <p:sldId id="284" r:id="rId12"/>
    <p:sldId id="288" r:id="rId13"/>
    <p:sldId id="287" r:id="rId14"/>
    <p:sldId id="290" r:id="rId15"/>
    <p:sldId id="296" r:id="rId16"/>
    <p:sldId id="294" r:id="rId17"/>
    <p:sldId id="291" r:id="rId18"/>
    <p:sldId id="26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0"/>
  </p:normalViewPr>
  <p:slideViewPr>
    <p:cSldViewPr snapToGrid="0" snapToObjects="1">
      <p:cViewPr>
        <p:scale>
          <a:sx n="75" d="100"/>
          <a:sy n="75" d="100"/>
        </p:scale>
        <p:origin x="6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EB73F-2FEC-462B-BA49-D1B438D3E2E9}" type="datetimeFigureOut">
              <a:rPr lang="ru-RU" smtClean="0"/>
              <a:t>25.11.2025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D0FB1-DFCA-475F-A5B9-DDEBE4968CD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35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8.png"/><Relationship Id="rId7" Type="http://schemas.openxmlformats.org/officeDocument/2006/relationships/hyperlink" Target="https://deepme.ru/art/29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i.mitup.ru/journal/glossary/generativno-sostyazatelnaya-set/" TargetMode="External"/><Relationship Id="rId5" Type="http://schemas.openxmlformats.org/officeDocument/2006/relationships/hyperlink" Target="https://dzen.ru/a/Z3zXgLVB1DUQqfFP" TargetMode="Externa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icrosoft.com/ru-ru/ai" TargetMode="External"/><Relationship Id="rId5" Type="http://schemas.openxmlformats.org/officeDocument/2006/relationships/hyperlink" Target="https://skillbox.ru/media/code/copilot-ot-microsoft-kak-besplatno-polzovatsya-neyrosetyu-v-rossii/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zen.ru/a/ZvuwlxXr_0SaEP1M" TargetMode="External"/><Relationship Id="rId3" Type="http://schemas.openxmlformats.org/officeDocument/2006/relationships/hyperlink" Target="https://dzen.ru/a/Z3zXgLVB1DUQqfFP" TargetMode="External"/><Relationship Id="rId7" Type="http://schemas.openxmlformats.org/officeDocument/2006/relationships/hyperlink" Target="https://sky.pro/wiki/python/generativno-sostyazatelnye-seti-gan-chto-eto-i-kak-oni-rabotayu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hyperlink" Target="https://deepme.ru/art/295" TargetMode="External"/><Relationship Id="rId4" Type="http://schemas.openxmlformats.org/officeDocument/2006/relationships/hyperlink" Target="https://ai.mitup.ru/journal/glossary/generativno-sostyazatelnaya-s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pa.rip/services/lipsync/?ysclid=mienc4so6f730340260#Lipsync_AI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pa.rip/services/lipsync/?ysclid=mienc4so6f730340260#Vozo_AI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pa.rip/services/lipsync/?ysclid=mienc4so6f730340260#Sync" TargetMode="External"/><Relationship Id="rId5" Type="http://schemas.openxmlformats.org/officeDocument/2006/relationships/hyperlink" Target="https://cpa.rip/services/lipsync/?ysclid=mienc4so6f730340260#LatentSync" TargetMode="External"/><Relationship Id="rId10" Type="http://schemas.openxmlformats.org/officeDocument/2006/relationships/hyperlink" Target="https://cpa.rip/services/lipsync/?ysclid=mienc4so6f730340260#SadTalker" TargetMode="External"/><Relationship Id="rId4" Type="http://schemas.openxmlformats.org/officeDocument/2006/relationships/hyperlink" Target="https://cpa.rip/services/lipsync/?ysclid=mienc4so6f730340260#Lip_Sync_ot_KlingAi" TargetMode="External"/><Relationship Id="rId9" Type="http://schemas.openxmlformats.org/officeDocument/2006/relationships/hyperlink" Target="https://cpa.rip/services/lipsync/?ysclid=mienc4so6f730340260#Magic_Hou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3B533-9AAA-A1CC-E7CE-DDBD73169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7DA9B4-9B9F-A361-2520-5FFEA31356B4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DEDF4B-761F-61E7-6A31-CA54BEC310B7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A1178-14D5-FF26-403F-95764A20C1A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E603B-193D-9B1A-D474-266217C339E9}"/>
              </a:ext>
            </a:extLst>
          </p:cNvPr>
          <p:cNvSpPr txBox="1"/>
          <p:nvPr/>
        </p:nvSpPr>
        <p:spPr>
          <a:xfrm>
            <a:off x="1135578" y="1701719"/>
            <a:ext cx="10004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ИИ как средство разработки </a:t>
            </a:r>
            <a:r>
              <a:rPr lang="ru-RU" sz="2800" b="1" dirty="0" err="1"/>
              <a:t>дипфейков</a:t>
            </a:r>
            <a:r>
              <a:rPr lang="ru-RU" sz="2800" b="1" dirty="0"/>
              <a:t> и защиты от них</a:t>
            </a:r>
            <a:endParaRPr lang="ru-RU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FC7A1F-9EF8-EE1F-DB21-6D7FC9AC839A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E714E3C-602B-209E-0E60-C141CD248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14D0B-5C52-1F55-35C3-DE335D8076B4}"/>
              </a:ext>
            </a:extLst>
          </p:cNvPr>
          <p:cNvSpPr txBox="1"/>
          <p:nvPr/>
        </p:nvSpPr>
        <p:spPr>
          <a:xfrm>
            <a:off x="1513953" y="6108633"/>
            <a:ext cx="86764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Международная школа молодых ученых «Искусственный интеллект и кибербезопасность»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25-28 ноября 2025, Ставрополь, Россия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9F6C1-43A5-83FA-0315-A03EC7CD7B9C}"/>
              </a:ext>
            </a:extLst>
          </p:cNvPr>
          <p:cNvSpPr txBox="1"/>
          <p:nvPr/>
        </p:nvSpPr>
        <p:spPr>
          <a:xfrm>
            <a:off x="1112452" y="2844125"/>
            <a:ext cx="94794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Максимова Елена Александровна, 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доктор технических наук, доцент,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аведующий кафедрой «Интеллектуальные системы информационной безопасности» РТУ МИРЭА</a:t>
            </a:r>
            <a:endParaRPr lang="e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89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02080" y="635957"/>
            <a:ext cx="639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5)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Attribute Manipulation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изменение атрибутов лица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raw.githubusercontent.com/LynnHo/AttGAN-Tensorflow/master/pics/first_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9" y="1127509"/>
            <a:ext cx="3016740" cy="258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raw.githubusercontent.com/LynnHo/AttGAN-Tensorflow/master/pics/schem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509" y="3795430"/>
            <a:ext cx="3246441" cy="215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6781800" y="4212244"/>
            <a:ext cx="4446398" cy="1502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spcAft>
                <a:spcPts val="800"/>
              </a:spcAft>
            </a:pP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(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Adversarial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Networks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класс алгоритмов машинного обучения, которые состоят из двух нейронных сетей: 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генератора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и 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дискриминатора</a:t>
            </a:r>
            <a:r>
              <a:rPr lang="ru-RU" sz="1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1650"/>
              </a:lnSpc>
              <a:spcAft>
                <a:spcPts val="800"/>
              </a:spcAft>
            </a:pPr>
            <a:r>
              <a:rPr lang="ru-RU" sz="1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— генерировать новые данные, похожие на имеющиеся в обучающей выборке. 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dzen.ru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ai.mitup.ru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deepme.ru</a:t>
            </a:r>
            <a:endParaRPr lang="ru-RU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 descr="AI In Improving and Speeding Up the Discovery and Development of Anti-Cancer Drugs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123" y="911410"/>
            <a:ext cx="4209077" cy="3125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97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ДИПФЕЙКОВ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https://habrastorage.org/r/w1560/getpro/habr/upload_files/c85/2b7/340/c852b73405fe54045bae4fb8e63a8c7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3" y="1918014"/>
            <a:ext cx="5505506" cy="31903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/>
          <p:cNvSpPr/>
          <p:nvPr/>
        </p:nvSpPr>
        <p:spPr>
          <a:xfrm>
            <a:off x="854953" y="5583901"/>
            <a:ext cx="45952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smtClean="0"/>
              <a:t>Источник</a:t>
            </a:r>
            <a:r>
              <a:rPr lang="en-US" sz="1200" dirty="0" smtClean="0"/>
              <a:t>:</a:t>
            </a:r>
            <a:r>
              <a:rPr lang="ru-RU" sz="1200" dirty="0" smtClean="0"/>
              <a:t> </a:t>
            </a:r>
            <a:r>
              <a:rPr lang="en-US" sz="1200" dirty="0" smtClean="0"/>
              <a:t>h</a:t>
            </a:r>
            <a:r>
              <a:rPr lang="ru-RU" sz="1200" dirty="0" smtClean="0"/>
              <a:t>ttps</a:t>
            </a:r>
            <a:r>
              <a:rPr lang="ru-RU" sz="1200" dirty="0"/>
              <a:t>://habr.com/ru/companies/neuronet/articles/592119/</a:t>
            </a:r>
          </a:p>
        </p:txBody>
      </p:sp>
      <p:pic>
        <p:nvPicPr>
          <p:cNvPr id="11" name="Рисунок 10" descr="https://habrastorage.org/r/w1560/getpro/habr/upload_files/367/6fb/1a8/3676fb1a8aa09bd78cbc203a4a3215f4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18" y="2071840"/>
            <a:ext cx="4620188" cy="29026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838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402080" y="596415"/>
            <a:ext cx="10342385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ИСТОЧНИКИ МОШЕННИЧЕСКИХ СХЕМ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313848" y="1174106"/>
            <a:ext cx="2598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ea typeface="Calibri" panose="020F0502020204030204" pitchFamily="34" charset="0"/>
              </a:rPr>
              <a:t>Открытые источники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313848" y="1811594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ea typeface="Calibri" panose="020F0502020204030204" pitchFamily="34" charset="0"/>
              </a:rPr>
              <a:t>Социальные сети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6095845" y="1155504"/>
            <a:ext cx="1844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ea typeface="Calibri" panose="020F0502020204030204" pitchFamily="34" charset="0"/>
              </a:rPr>
              <a:t>Кража данных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095845" y="1811594"/>
            <a:ext cx="2904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latin typeface="Segoe UI" panose="020B0502040204020203" pitchFamily="34" charset="0"/>
                <a:ea typeface="Calibri" panose="020F0502020204030204" pitchFamily="34" charset="0"/>
              </a:rPr>
              <a:t>Социальная инженерия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1313847" y="2340033"/>
            <a:ext cx="1043061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СЕРВИСЫ И ПРОГРАММНЫЕ СРЕДСТВА ДЛЯ ГЕНЕРАЦИИ АУДИО И ВИДЕОДИПФЕЙКОВ</a:t>
            </a:r>
            <a:endParaRPr lang="ru-RU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Таблица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04786"/>
              </p:ext>
            </p:extLst>
          </p:nvPr>
        </p:nvGraphicFramePr>
        <p:xfrm>
          <a:off x="1421066" y="3257802"/>
          <a:ext cx="10216178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616">
                  <a:extLst>
                    <a:ext uri="{9D8B030D-6E8A-4147-A177-3AD203B41FA5}">
                      <a16:colId xmlns:a16="http://schemas.microsoft.com/office/drawing/2014/main" val="3076386454"/>
                    </a:ext>
                  </a:extLst>
                </a:gridCol>
                <a:gridCol w="5841562">
                  <a:extLst>
                    <a:ext uri="{9D8B030D-6E8A-4147-A177-3AD203B41FA5}">
                      <a16:colId xmlns:a16="http://schemas.microsoft.com/office/drawing/2014/main" val="394183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sz="1400" b="1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DeepFakeApp</a:t>
                      </a:r>
                      <a:r>
                        <a:rPr lang="ru-RU" sz="14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 </a:t>
                      </a:r>
                    </a:p>
                    <a:p>
                      <a:r>
                        <a:rPr lang="ru-RU" sz="14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один из наиболее популярных онлайн-сервисов для создания </a:t>
                      </a:r>
                      <a:r>
                        <a:rPr lang="ru-RU" sz="1400" b="0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дипфейков</a:t>
                      </a:r>
                      <a:r>
                        <a:rPr lang="ru-RU" sz="14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Он предоставляет пользователям простой интерфейс для загрузки изображений и видеофайлов, которые могут быть использованы для создания поддельных видеороликов</a:t>
                      </a:r>
                      <a:endParaRPr lang="ru-RU" sz="1400" b="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DeepFaceLab</a:t>
                      </a:r>
                      <a:r>
                        <a:rPr lang="ru-RU" sz="14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 </a:t>
                      </a:r>
                    </a:p>
                    <a:p>
                      <a:r>
                        <a:rPr lang="ru-RU" sz="14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программное обеспечение с открытым исходным кодом, которое позволяет пользователям создавать высококачественные </a:t>
                      </a:r>
                      <a:r>
                        <a:rPr lang="ru-RU" sz="1400" b="0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дипфейки</a:t>
                      </a:r>
                      <a:r>
                        <a:rPr lang="ru-RU" sz="1400" b="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Оно имеет множество функций и инструментов для обработки видео и аудио, а также для обучения моделей глубокого обучения</a:t>
                      </a:r>
                      <a:endParaRPr lang="ru-RU" sz="1400" b="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36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400" b="1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FakeApp</a:t>
                      </a:r>
                      <a:r>
                        <a:rPr lang="ru-RU" sz="14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ru-RU" sz="140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 </a:t>
                      </a:r>
                    </a:p>
                    <a:p>
                      <a:r>
                        <a:rPr lang="ru-RU" sz="140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инструмент также позволяет пользователям создавать </a:t>
                      </a:r>
                      <a:r>
                        <a:rPr lang="ru-RU" sz="1400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дипфейки</a:t>
                      </a:r>
                      <a:r>
                        <a:rPr lang="ru-RU" sz="140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с использованием глубокого обучения. Он обладает простым интерфейсом и широким набором функций для редактирования и синтеза видеоматериалов</a:t>
                      </a:r>
                      <a:endParaRPr lang="ru-RU" sz="14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1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Reface</a:t>
                      </a:r>
                      <a:r>
                        <a:rPr lang="ru-RU" sz="1400" b="1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: </a:t>
                      </a:r>
                    </a:p>
                    <a:p>
                      <a:r>
                        <a:rPr lang="ru-RU" sz="140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популярное мобильное приложение, которое позволяет пользователям вставлять свои лица в видеоролики с участием известных личностей. Хотя оно не является полноценным генератором </a:t>
                      </a:r>
                      <a:r>
                        <a:rPr lang="ru-RU" sz="1400" kern="1200" dirty="0" err="1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дипфейков</a:t>
                      </a:r>
                      <a:r>
                        <a:rPr lang="ru-RU" sz="1400" kern="1200" dirty="0" smtClean="0"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оно может быть использовано для создания впечатляющих эффектов</a:t>
                      </a:r>
                      <a:endParaRPr lang="ru-RU" sz="14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186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069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530029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СПОСОБЫ СОЗДАНИЯ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135579" y="1057773"/>
            <a:ext cx="10859197" cy="5015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Глубокие сети и GAN-подходы (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Adversarial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Networks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реалистичных лиц, синтез мимики, замена лица на видео (</a:t>
            </a:r>
            <a:r>
              <a:rPr lang="ru-RU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swap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на базе обученных генератора/дискриминатора.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Методы на основе кодировщик-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декодировщика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автоэнкодеров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учат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представление лица одного человека и «переносят» его на другого; часто используются в ранних системах </a:t>
            </a:r>
            <a:r>
              <a:rPr lang="ru-RU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face-swap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 рендеринга и 3D-модели лица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создают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3D-сетку головы/лица, затем </a:t>
            </a:r>
            <a:r>
              <a:rPr lang="ru-RU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рендерят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новые выражения/углы; даёт более контролируемый результат.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Diffusion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-модели и большие текст-картинные генераторы (DALL·E,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Stable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Diffusion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Sora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-тип модели)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генерируют или редактируют изображения по текстовому описанию; в связке с </a:t>
            </a:r>
            <a:r>
              <a:rPr lang="ru-RU" sz="16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in-painting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контролем стиля дают высокое качество «статичных» кадров.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TTS и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voice-cloning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WaveNet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-производные,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Tacotron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трансформеры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клонирование голоса с небольшого количества примеров; может генерировать произвольные фразы в тембре жертвы.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Lip-sync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/ </a:t>
            </a:r>
            <a:r>
              <a:rPr lang="ru-RU" sz="16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talking-head</a:t>
            </a:r>
            <a:r>
              <a:rPr lang="ru-RU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модели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преобразуют аудиодорожку в движения губ/лица (синхронизация речи с лицом</a:t>
            </a:r>
            <a:r>
              <a:rPr lang="ru-RU" sz="16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07000"/>
              </a:lnSpc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Комбинации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генерация аудио → синхронизация губ → замена лица/рендеринг → постобработка/стабилизация/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цветокоррекция</a:t>
            </a:r>
            <a:endParaRPr lang="ru-RU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4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10073444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ЗАЩИТЫ (МНОГОУРОВНЕВЫЙ ПОДХОД)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6238" y="1482754"/>
            <a:ext cx="10576809" cy="4541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Проверка происхождения (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provenance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digital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provenance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Content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Authenticity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/>
            </a:r>
            <a:b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— цифровые подписи/метаданные, встраиваемые в камеру/программу (например, W3C C2PA концепция). Если файл подписан камерой — сложнее подделать.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Водяные знаки и криптографические подписи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от производителей камер/платформ.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Forensic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detection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tools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(ML-детекторы)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— модели, которые ищут артефакты 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дипфейка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(аномалии в частотах, синхронизация губ, несоответствие освещения, шумовые паттерны). Тут важно: детекторы уязвимы к адаптивным атакам, поэтому используют ансамбли и регулярное обновление.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Liveness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/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multi-factor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аутентификация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при критичных операциях: требовать подтверждение через независимый канал (видео + код в SMS, подтверждение голосом + вопрос).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Behavioral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transactional</a:t>
            </a: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gating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на уровне процессов запрашивать дополнительные проверки при переводах/командах (например, два лица для подтверждения).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Метаданные и </a:t>
            </a:r>
            <a:r>
              <a:rPr lang="ru-RU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таймстемпы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проверять непротиворечивость данных (IP, EXIF, подписи</a:t>
            </a:r>
            <a:r>
              <a:rPr lang="ru-RU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ru-RU" sz="1400" kern="10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Detection</a:t>
            </a:r>
            <a:r>
              <a:rPr lang="ru-RU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as</a:t>
            </a: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</a:rPr>
              <a:t> a </a:t>
            </a:r>
            <a:r>
              <a:rPr lang="ru-RU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Service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: компании предлагают API для анализа подозрительных видео/аудио.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1266238" y="1098172"/>
            <a:ext cx="4484561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Технические (инструменты и практики</a:t>
            </a:r>
            <a:r>
              <a:rPr lang="ru-RU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0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10100338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ПРОГРАММЫ, С ПОМОЩЬЮ КОТОРЫХ МОЖНО ОБНАРУЖИТЬ ДИПФЕЙКИ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517921" y="1789730"/>
            <a:ext cx="103639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Forensically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простой и понятный набор бесплатных инструментов для анализа изображений.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Edited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бесплатный сервис, который ищет изменения в фотографиях, анализирует изображение на уровне пикселей и их цветов.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Ghiro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автоматически анализирует огромное количество изображений с целью проведения криминалистического анализа.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Truepic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проверяет фото и видео на предмет внесённых изменений.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KaiCatch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распознаёт аномалии и искажения в фото и видео с помощью ИИ.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Authenticator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оценивает фото и видео и определяет вероятность монтажа.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Deepware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бесплатный инструмент для анализа видео.</a:t>
            </a:r>
            <a:endParaRPr lang="ru-RU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60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10073444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СРЕДСТВА ЗАЩИТЫ (МНОГОУРОВНЕВЫЙ ПОДХОД)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02080" y="1267593"/>
            <a:ext cx="9947238" cy="2280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Организационные / правовые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Политики «не выполнять приказы по голосу/видео» без второго подтверждения.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Обучение персонала и осведомлённость (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phishing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voice-cloning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тренинги).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Юридическая защита: законы о клевете, защите персональных данных, механизмы удаления контента с платформ.</a:t>
            </a:r>
            <a:endParaRPr lang="ru-RU" sz="1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Проактивный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мониторинг упоминаний/медиа (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brand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monitoring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ru-RU" kern="100" dirty="0" err="1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alerting</a:t>
            </a:r>
            <a:r>
              <a:rPr lang="ru-RU" kern="1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  <a:endParaRPr lang="ru-RU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74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ПРИЗНАКИ НАЛИЧИЯ ДИПФЕЙКА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35579" y="1199921"/>
            <a:ext cx="10455786" cy="461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📌явная граница наложения;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ошибки наложения при движении головы, особенно при поворотах (лучше всего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получается на спокойном выражении лица с профилем в фас);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📌различия в цвете, освещенности и качестве картинки;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📌ошибки в мимике (отдельное внимание на моргание, движение губ);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неправильная прорисовка глаз и конкретно зрачков;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📌исчезновение родинок и шрамов;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кратковременное проступание элементов оригинального изображения поверх наложенного;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несовпадение формы головы, прически, комплекции и голоса актера и наложенной личности;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мерцание,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пикселизация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замыливание видео или отдельных его элементов;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📌 общее плохое качество видео (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так часто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пытаются замаскировать несовершенство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63984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22960" y="1737360"/>
            <a:ext cx="10789920" cy="1463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0A1B3F"/>
                </a:solidFill>
              </a:defRPr>
            </a:pPr>
            <a:r>
              <a:rPr dirty="0"/>
              <a:t>Thank you!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" y="3291840"/>
            <a:ext cx="3644267" cy="116955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>
                <a:solidFill>
                  <a:srgbClr val="576683"/>
                </a:solidFill>
              </a:defRPr>
            </a:pPr>
            <a:r>
              <a:rPr dirty="0"/>
              <a:t>Questions?</a:t>
            </a:r>
          </a:p>
          <a:p>
            <a:pPr>
              <a:defRPr sz="2200">
                <a:solidFill>
                  <a:srgbClr val="0A1B3F"/>
                </a:solidFill>
              </a:defRPr>
            </a:pPr>
            <a:r>
              <a:rPr dirty="0"/>
              <a:t>Contact: </a:t>
            </a:r>
            <a:r>
              <a:rPr lang="en" sz="2200" dirty="0" err="1"/>
              <a:t>nn-cybersec@mail.ru</a:t>
            </a:r>
            <a:endParaRPr lang="en" sz="2200"/>
          </a:p>
          <a:p>
            <a:pPr>
              <a:defRPr sz="2200">
                <a:solidFill>
                  <a:srgbClr val="0A1B3F"/>
                </a:solidFill>
              </a:defRPr>
            </a:pPr>
            <a:endParaRPr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CF6F05C-4B63-2BBF-47EF-F7B9CFB29B56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8A8803-AF82-47EA-8352-D9630D29D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5E20A568-6344-5D99-3291-9D2E3CB972C8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9F8EF6-99DE-5C3E-E866-FBD150BEF4F9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7BCC32A-21BD-4284-B2D3-C6636C9F0F8E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КАК ВСЕ РАБОТАЕТ</a:t>
            </a:r>
            <a:r>
              <a:rPr lang="en-US" sz="2900" dirty="0" smtClean="0">
                <a:solidFill>
                  <a:schemeClr val="tx2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?</a:t>
            </a:r>
            <a:endParaRPr lang="en-US" sz="29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Одри Хепберн в рекламе шоколада Dove от 2014 год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" y="1285113"/>
            <a:ext cx="4616152" cy="2833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рямоугольник 10"/>
          <p:cNvSpPr/>
          <p:nvPr/>
        </p:nvSpPr>
        <p:spPr>
          <a:xfrm>
            <a:off x="910590" y="4221340"/>
            <a:ext cx="53939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Одри Хепберн в рекламе шоколада </a:t>
            </a:r>
            <a:r>
              <a:rPr lang="ru-RU" sz="1400" dirty="0" err="1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Dove</a:t>
            </a:r>
            <a:r>
              <a:rPr lang="ru-RU" sz="1400" dirty="0">
                <a:solidFill>
                  <a:srgbClr val="33333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от 2014 года</a:t>
            </a:r>
            <a:endParaRPr lang="ru-RU" sz="1400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45769" y="457360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sz="12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ttps</a:t>
            </a: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</a:rPr>
              <a:t>://habr.com/ru/companies/neuronet/articles/592119/?ysclid=mibmh5eb7q570440268</a:t>
            </a:r>
            <a:endParaRPr lang="ru-RU" sz="1200" dirty="0"/>
          </a:p>
        </p:txBody>
      </p:sp>
      <p:pic>
        <p:nvPicPr>
          <p:cNvPr id="13" name="Picture 2" descr="TODO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29" y="3258198"/>
            <a:ext cx="5555182" cy="231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>
          <a:xfrm>
            <a:off x="5852160" y="5599399"/>
            <a:ext cx="65926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ht</a:t>
            </a:r>
            <a:r>
              <a:rPr lang="ru-RU" sz="1200" dirty="0" smtClean="0"/>
              <a:t>tps</a:t>
            </a:r>
            <a:r>
              <a:rPr lang="ru-RU" sz="1200" dirty="0"/>
              <a:t>://hightech.plus/2019/07/22/neiroset-organichno-zamenila-kianu-rivza-v-matrice-bryusom-li</a:t>
            </a:r>
          </a:p>
        </p:txBody>
      </p:sp>
    </p:spTree>
    <p:extLst>
      <p:ext uri="{BB962C8B-B14F-4D97-AF65-F5344CB8AC3E}">
        <p14:creationId xmlns:p14="http://schemas.microsoft.com/office/powerpoint/2010/main" val="4212200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СОВРЕМЕННЫЕ ИГРОКИ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avatars.dzeninfra.ru/get-zen_doc/271828/pub_65647cc9f97a355a354ccc59_65647cdcf97a355a354cd184/scale_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315410"/>
            <a:ext cx="2679359" cy="160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vatars.mds.yandex.net/i?id=af778ad771b7d61170331efaafff7eab864f7285-5875598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89" y="1382097"/>
            <a:ext cx="4572000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5843186" y="2699641"/>
            <a:ext cx="6096000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165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Copilot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нейросеть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которую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называет универсальным цифровым помощником. Доступны разные </a:t>
            </a:r>
            <a:r>
              <a:rPr lang="ru-RU" sz="1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версии:</a:t>
            </a:r>
          </a:p>
          <a:p>
            <a:pPr marL="742950" lvl="1" indent="-285750">
              <a:lnSpc>
                <a:spcPts val="165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365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Copilot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корпоративная версия, встроена в приложения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Microsoft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365 (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Word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Excel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PowerPoint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Outlook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Teams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Имеет доступ к данным внутри компании: документам, календарям, переписке и корпоративным базам знаний.</a:t>
            </a:r>
          </a:p>
          <a:p>
            <a:pPr marL="742950" lvl="1" indent="-285750">
              <a:lnSpc>
                <a:spcPts val="165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r>
              <a:rPr lang="ru-RU" sz="14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Copilot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для разработчиков, встраивается в редакторы вроде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Studio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подсказывает код по ходу работы.</a:t>
            </a:r>
          </a:p>
          <a:p>
            <a:pPr marL="742950" lvl="1" indent="-285750">
              <a:lnSpc>
                <a:spcPts val="1650"/>
              </a:lnSpc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ru-RU" sz="1400" b="1" kern="1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Copilot</a:t>
            </a:r>
            <a:r>
              <a:rPr lang="ru-RU" sz="14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Azure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для </a:t>
            </a:r>
            <a:r>
              <a:rPr lang="ru-RU" sz="14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DevOps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-инженеров, помогает управлять облачной инфраструктурой: автоматизирует развёртывание, отслеживает использование ресурсов.</a:t>
            </a:r>
          </a:p>
          <a:p>
            <a:pPr algn="r">
              <a:lnSpc>
                <a:spcPts val="1650"/>
              </a:lnSpc>
              <a:spcAft>
                <a:spcPts val="0"/>
              </a:spcAft>
            </a:pPr>
            <a:r>
              <a:rPr lang="ru-RU" sz="1100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r>
              <a:rPr lang="ru-RU" sz="1100" u="sng" kern="100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skillbox.ru</a:t>
            </a:r>
            <a:r>
              <a:rPr lang="ru-RU" sz="1100" u="sng" kern="100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6"/>
              </a:rPr>
              <a:t>microsoft.com</a:t>
            </a:r>
            <a:endParaRPr lang="ru-RU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 descr="https://habrastorage.org/r/w1560/getpro/habr/upload_files/ebe/03e/66f/ebe03e66f6d064718594e00cc87416a2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3270775"/>
            <a:ext cx="2679359" cy="1556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/>
          <p:cNvSpPr/>
          <p:nvPr/>
        </p:nvSpPr>
        <p:spPr>
          <a:xfrm>
            <a:off x="1296943" y="4994900"/>
            <a:ext cx="3100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Synthesia</a:t>
            </a:r>
            <a:r>
              <a:rPr lang="ru-RU" sz="1400" dirty="0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ведущий поставщик синтетических </a:t>
            </a:r>
            <a:r>
              <a:rPr lang="ru-RU" sz="1400" dirty="0" err="1">
                <a:solidFill>
                  <a:srgbClr val="3333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аватаров</a:t>
            </a: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4" name="Picture 6" descr="https://avatars.mds.yandex.net/i?id=1d843160d53e4fcc78cc2d2a44ec6852749f9f78-4815406-images-thumbs&amp;n=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565" y="3244498"/>
            <a:ext cx="1724124" cy="17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299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1" y="6035040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pic>
        <p:nvPicPr>
          <p:cNvPr id="3074" name="Picture 2" descr="https://avatars.mds.yandex.net/i?id=de2237425d2cd98b191865b6e4de6bbe42d26b1a-12529743-images-thumbs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21" y="1573924"/>
            <a:ext cx="457200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rgbClr val="152D47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СОВРЕМЕННЫЕ ИГРОКИ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s://avatars.mds.yandex.net/i?id=4c8f5e74eff11585831e0ce8ceb6850a249ff9b6-16971848-images-thumbs&amp;n=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356" y="1622717"/>
            <a:ext cx="42672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avatars.mds.yandex.net/i?id=00ac31ff10eb9b07a1adc169b9fc18b2f4480981-4709974-images-thumbs&amp;n=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921" y="2468101"/>
            <a:ext cx="2225833" cy="222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37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FF29205D-843B-BFC1-5143-C6AB8A96A7CB}"/>
              </a:ext>
            </a:extLst>
          </p:cNvPr>
          <p:cNvSpPr/>
          <p:nvPr/>
        </p:nvSpPr>
        <p:spPr>
          <a:xfrm>
            <a:off x="1517921" y="653691"/>
            <a:ext cx="7556421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00"/>
              </a:lnSpc>
            </a:pPr>
            <a:r>
              <a:rPr lang="ru-RU" sz="29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ДИПФЕЙКОВ</a:t>
            </a:r>
            <a:r>
              <a:rPr lang="ru-RU" sz="22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2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Масуд</a:t>
            </a:r>
            <a:r>
              <a:rPr lang="ru-RU" sz="2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2023]</a:t>
            </a:r>
            <a:endParaRPr lang="en-US" sz="2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402079" y="1287032"/>
            <a:ext cx="746222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Face-swapping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замена лица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Lip-syncing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синхронизация губ</a:t>
            </a: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Puppet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реконструкция лица-«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куклоформирование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Entire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Synthesis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синтез лиц</a:t>
            </a:r>
            <a:endParaRPr lang="ru-RU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Facial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 Manipulation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изменение атрибутов лица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7941638" y="3080660"/>
            <a:ext cx="3872050" cy="170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spcAft>
                <a:spcPts val="800"/>
              </a:spcAft>
            </a:pP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(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Generative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Adversarial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Networks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— класс алгоритмов машинного обучения, которые состоят из двух нейронных сетей: 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генератора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и </a:t>
            </a:r>
            <a:r>
              <a:rPr lang="ru-RU" sz="14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дискриминатора</a:t>
            </a:r>
            <a:r>
              <a:rPr lang="ru-RU" sz="1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ts val="1650"/>
              </a:lnSpc>
              <a:spcAft>
                <a:spcPts val="800"/>
              </a:spcAft>
            </a:pPr>
            <a:r>
              <a:rPr lang="ru-RU" sz="1400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— генерировать новые данные, похожие на имеющиеся в обучающей выборке. 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dzen.ru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ai.mitup.ru</a:t>
            </a:r>
            <a:r>
              <a:rPr lang="ru-RU" sz="1400" u="sng" kern="100" dirty="0">
                <a:solidFill>
                  <a:srgbClr val="0563C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deepme.ru</a:t>
            </a:r>
            <a:endParaRPr lang="ru-RU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 descr="AI In Improving and Speeding Up the Discovery and Development of Anti-Cancer Drugs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444" y="2997187"/>
            <a:ext cx="2268825" cy="20705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рямоугольник 14"/>
          <p:cNvSpPr/>
          <p:nvPr/>
        </p:nvSpPr>
        <p:spPr>
          <a:xfrm>
            <a:off x="2220364" y="4915699"/>
            <a:ext cx="18964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hlinkClick r:id="rId7"/>
              </a:rPr>
              <a:t>sky.pro</a:t>
            </a:r>
            <a:r>
              <a:rPr lang="ru-RU" sz="12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hlinkClick r:id="rId8"/>
              </a:rPr>
              <a:t>dzen.ru</a:t>
            </a:r>
            <a:r>
              <a:rPr lang="ru-RU" sz="1200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hlinkClick r:id="rId4"/>
              </a:rPr>
              <a:t>ai.mitup.ru</a:t>
            </a:r>
            <a:endParaRPr lang="ru-RU" sz="1200" u="sng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619888" y="5348961"/>
            <a:ext cx="317715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1) </a:t>
            </a:r>
            <a:r>
              <a:rPr lang="ru-RU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Text-to-Speech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517921" y="5340437"/>
            <a:ext cx="248503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Аудиальные </a:t>
            </a:r>
            <a:r>
              <a:rPr lang="ru-RU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дипфейки</a:t>
            </a: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619888" y="5612817"/>
            <a:ext cx="23949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2)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Converter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6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929" b="4226"/>
          <a:stretch/>
        </p:blipFill>
        <p:spPr>
          <a:xfrm>
            <a:off x="2115238" y="1333734"/>
            <a:ext cx="7473107" cy="373471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510585" y="681278"/>
            <a:ext cx="370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600"/>
              </a:spcAft>
              <a:buAutoNum type="arabicParenR"/>
            </a:pP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Face-swapping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замена лица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17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571" b="5295"/>
          <a:stretch/>
        </p:blipFill>
        <p:spPr>
          <a:xfrm>
            <a:off x="1112422" y="1278121"/>
            <a:ext cx="6911247" cy="342624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402080" y="635957"/>
            <a:ext cx="3911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Lip-syncing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синхронизация губ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386284" y="1408891"/>
            <a:ext cx="309941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нейросетей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синхронизации движения губ с речью по технологии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липсинк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списке есть как полностью бесплатные решения, так и сервисы с тестовым балансом или тестовым периодом.</a:t>
            </a:r>
          </a:p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Lip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Sync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 от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KlingAi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1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LatentSync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2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Sync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3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Vozo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 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4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Lipsync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 AI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5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Magic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Hour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6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SadTalker</a:t>
            </a:r>
            <a:endParaRPr lang="ru-RU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099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02080" y="635957"/>
            <a:ext cx="6566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Puppet master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реконструкция лица-«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куклоформирование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384423"/>
            <a:ext cx="3316090" cy="170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-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2" y="3465235"/>
            <a:ext cx="3251004" cy="166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avatars.dzeninfra.ru/get-zen_doc/61014/pub_5d46e4b035c8d800ad0d60cd_5d46e4b4cfcc8600bb8e1913/scale_240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032" y="1333420"/>
            <a:ext cx="3764899" cy="193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26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402080" y="635957"/>
            <a:ext cx="4069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Entire Face Synthesis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или синтез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лиц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5C6584-DF26-4E7D-1F0F-C9B47AE423FC}"/>
              </a:ext>
            </a:extLst>
          </p:cNvPr>
          <p:cNvSpPr/>
          <p:nvPr/>
        </p:nvSpPr>
        <p:spPr>
          <a:xfrm>
            <a:off x="1402080" y="364835"/>
            <a:ext cx="10789920" cy="54864"/>
          </a:xfrm>
          <a:prstGeom prst="rect">
            <a:avLst/>
          </a:prstGeom>
          <a:solidFill>
            <a:srgbClr val="2563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078D8E1-9151-21C3-8488-F404021A81E3}"/>
              </a:ext>
            </a:extLst>
          </p:cNvPr>
          <p:cNvSpPr/>
          <p:nvPr/>
        </p:nvSpPr>
        <p:spPr>
          <a:xfrm>
            <a:off x="640080" y="1573924"/>
            <a:ext cx="109728" cy="2834640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18E602F-37E6-0D1D-56DB-7A64105A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7" y="248094"/>
            <a:ext cx="771542" cy="866369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BCB2B641-49BE-5B77-DC40-CEC3A2E54936}"/>
              </a:ext>
            </a:extLst>
          </p:cNvPr>
          <p:cNvSpPr/>
          <p:nvPr/>
        </p:nvSpPr>
        <p:spPr>
          <a:xfrm>
            <a:off x="-3" y="6045875"/>
            <a:ext cx="12191695" cy="822960"/>
          </a:xfrm>
          <a:prstGeom prst="rect">
            <a:avLst/>
          </a:prstGeom>
          <a:solidFill>
            <a:srgbClr val="0A56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3A45851-4769-BC14-0A9E-09715B51C1F2}"/>
              </a:ext>
            </a:extLst>
          </p:cNvPr>
          <p:cNvSpPr/>
          <p:nvPr/>
        </p:nvSpPr>
        <p:spPr>
          <a:xfrm>
            <a:off x="-2" y="5982487"/>
            <a:ext cx="12191695" cy="54864"/>
          </a:xfrm>
          <a:prstGeom prst="rect">
            <a:avLst/>
          </a:prstGeom>
          <a:solidFill>
            <a:srgbClr val="16A34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3E970-B05C-DD3D-65ED-9A287801D6B3}"/>
              </a:ext>
            </a:extLst>
          </p:cNvPr>
          <p:cNvSpPr txBox="1"/>
          <p:nvPr/>
        </p:nvSpPr>
        <p:spPr>
          <a:xfrm>
            <a:off x="2220364" y="6108633"/>
            <a:ext cx="7263592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Young Scientists School «Artificial Intelligence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Cybersecurity»</a:t>
            </a:r>
          </a:p>
          <a:p>
            <a:pPr algn="ctr"/>
            <a:r>
              <a:rPr lang="en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25–28 November 2025, Stavropol, Russia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7723" b="3917"/>
          <a:stretch/>
        </p:blipFill>
        <p:spPr>
          <a:xfrm>
            <a:off x="2007512" y="1549399"/>
            <a:ext cx="8176664" cy="40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8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740</Words>
  <Application>Microsoft Office PowerPoint</Application>
  <PresentationFormat>Широкоэкранный</PresentationFormat>
  <Paragraphs>131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Crimson Pro Semi Bold</vt:lpstr>
      <vt:lpstr>Segoe UI</vt:lpstr>
      <vt:lpstr>Symbol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Пользователь</dc:creator>
  <cp:keywords/>
  <dc:description>generated using python-pptx</dc:description>
  <cp:lastModifiedBy>Пользователь</cp:lastModifiedBy>
  <cp:revision>129</cp:revision>
  <dcterms:created xsi:type="dcterms:W3CDTF">2013-01-27T09:14:16Z</dcterms:created>
  <dcterms:modified xsi:type="dcterms:W3CDTF">2025-11-25T14:53:25Z</dcterms:modified>
  <cp:category/>
</cp:coreProperties>
</file>